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301" r:id="rId9"/>
    <p:sldId id="264" r:id="rId10"/>
    <p:sldId id="265" r:id="rId11"/>
    <p:sldId id="316" r:id="rId12"/>
    <p:sldId id="291" r:id="rId13"/>
    <p:sldId id="315" r:id="rId14"/>
    <p:sldId id="290" r:id="rId15"/>
    <p:sldId id="317" r:id="rId16"/>
    <p:sldId id="294" r:id="rId17"/>
    <p:sldId id="302" r:id="rId18"/>
    <p:sldId id="271" r:id="rId19"/>
    <p:sldId id="272" r:id="rId20"/>
    <p:sldId id="273" r:id="rId21"/>
    <p:sldId id="274" r:id="rId22"/>
    <p:sldId id="275" r:id="rId23"/>
    <p:sldId id="305" r:id="rId24"/>
    <p:sldId id="296" r:id="rId25"/>
    <p:sldId id="304" r:id="rId26"/>
    <p:sldId id="278" r:id="rId27"/>
    <p:sldId id="306" r:id="rId28"/>
    <p:sldId id="307" r:id="rId29"/>
    <p:sldId id="308" r:id="rId30"/>
    <p:sldId id="282" r:id="rId31"/>
    <p:sldId id="297" r:id="rId32"/>
    <p:sldId id="312" r:id="rId33"/>
    <p:sldId id="303" r:id="rId34"/>
    <p:sldId id="310" r:id="rId35"/>
    <p:sldId id="295" r:id="rId36"/>
    <p:sldId id="298" r:id="rId37"/>
    <p:sldId id="279" r:id="rId38"/>
    <p:sldId id="280" r:id="rId39"/>
    <p:sldId id="285" r:id="rId40"/>
    <p:sldId id="300" r:id="rId41"/>
    <p:sldId id="293" r:id="rId42"/>
    <p:sldId id="318" r:id="rId43"/>
    <p:sldId id="319" r:id="rId44"/>
  </p:sldIdLst>
  <p:sldSz cx="18288000" cy="10287000"/>
  <p:notesSz cx="6858000" cy="9144000"/>
  <p:embeddedFontLst>
    <p:embeddedFont>
      <p:font typeface="Britannic Bold" panose="020B0903060703020204" pitchFamily="34" charset="0"/>
      <p:regular r:id="rId46"/>
    </p:embeddedFont>
    <p:embeddedFont>
      <p:font typeface="Cambria Math" panose="02040503050406030204" pitchFamily="18" charset="0"/>
      <p:regular r:id="rId47"/>
    </p:embeddedFont>
    <p:embeddedFont>
      <p:font typeface="나눔스퀘어_ac" panose="020B0600000101010101" pitchFamily="50" charset="-127"/>
      <p:regular r:id="rId48"/>
    </p:embeddedFont>
    <p:embeddedFont>
      <p:font typeface="나눔스퀘어_ac Bold" panose="020B0600000101010101" pitchFamily="50" charset="-127"/>
      <p:bold r:id="rId49"/>
    </p:embeddedFont>
    <p:embeddedFont>
      <p:font typeface="나눔스퀘어_ac ExtraBold" panose="020B0600000101010101" pitchFamily="50" charset="-127"/>
      <p:bold r:id="rId50"/>
    </p:embeddedFont>
    <p:embeddedFont>
      <p:font typeface="나눔스퀘어_ac Light" panose="020B0600000101010101" pitchFamily="50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7C"/>
    <a:srgbClr val="808080"/>
    <a:srgbClr val="DDDDDD"/>
    <a:srgbClr val="FE3A21"/>
    <a:srgbClr val="FFFFFF"/>
    <a:srgbClr val="FF7441"/>
    <a:srgbClr val="C12926"/>
    <a:srgbClr val="E6E6E6"/>
    <a:srgbClr val="FF3921"/>
    <a:srgbClr val="FF3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5785" autoAdjust="0"/>
  </p:normalViewPr>
  <p:slideViewPr>
    <p:cSldViewPr>
      <p:cViewPr>
        <p:scale>
          <a:sx n="66" d="100"/>
          <a:sy n="66" d="100"/>
        </p:scale>
        <p:origin x="684" y="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tx>
                <c:rich>
                  <a:bodyPr/>
                  <a:lstStyle/>
                  <a:p>
                    <a:fld id="{895FEFDE-6590-4C1B-92F1-DC26D82C397C}" type="VALUE">
                      <a:rPr lang="en-US" altLang="ko-KR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08/19/2021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원차트 컬러 바꿔주세요</a:t>
            </a:r>
            <a:r>
              <a:rPr lang="en-US" altLang="ko-KR"/>
              <a:t>! </a:t>
            </a:r>
            <a:r>
              <a:rPr lang="ko-KR" altLang="en-US"/>
              <a:t>아니면 </a:t>
            </a:r>
            <a:r>
              <a:rPr lang="en-US" altLang="ko-KR"/>
              <a:t>3</a:t>
            </a:r>
            <a:r>
              <a:rPr lang="ko-KR" altLang="en-US"/>
              <a:t>개 표 모두 비슷한 톤으로 변경해주세욥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46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96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249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279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WBS </a:t>
            </a:r>
            <a:r>
              <a:rPr lang="ko-KR" altLang="en-US"/>
              <a:t>업데이트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2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811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018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</a:t>
            </a:r>
            <a:r>
              <a:rPr lang="ko-KR" altLang="en-US"/>
              <a:t>요기는 그래프 수정</a:t>
            </a:r>
            <a:r>
              <a:rPr lang="en-US" altLang="ko-KR"/>
              <a:t>(</a:t>
            </a:r>
            <a:r>
              <a:rPr lang="ko-KR" altLang="en-US"/>
              <a:t>흰색배경으로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73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46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분해법을 적용하여 계절성을 파악한 결과 계절성을 파악하기 힘듬</a:t>
            </a: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ACF, PACF 그래프를 그린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ACF에서 소멸하는 sin 함수 형태 → 임의 파라미터로 (1,0,0) 적용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7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크기 키우거나 </a:t>
            </a:r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화질 변경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492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2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035387" y="9639299"/>
            <a:ext cx="2895600" cy="365125"/>
          </a:xfrm>
        </p:spPr>
        <p:txBody>
          <a:bodyPr/>
          <a:lstStyle>
            <a:lvl1pPr algn="r">
              <a:defRPr sz="16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7013" y="9639300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나눔스퀘어_ac" panose="020B060000010101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0.svg"/><Relationship Id="rId7" Type="http://schemas.openxmlformats.org/officeDocument/2006/relationships/image" Target="../media/image75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81287"/>
            <a:ext cx="3130363" cy="0"/>
          </a:xfrm>
          <a:prstGeom prst="line">
            <a:avLst/>
          </a:prstGeom>
          <a:ln w="762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29590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4845" y="1790995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080821" y="4054632"/>
            <a:ext cx="6156484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ko-KR" altLang="en-US" sz="2000">
                <a:solidFill>
                  <a:srgbClr val="FF7441"/>
                </a:solidFill>
                <a:latin typeface="+mn-ea"/>
              </a:rPr>
              <a:t>솔라시도</a:t>
            </a:r>
            <a:endParaRPr lang="en-US" altLang="ko-KR" sz="2000">
              <a:solidFill>
                <a:srgbClr val="FF7441"/>
              </a:solidFill>
              <a:latin typeface="+mn-ea"/>
            </a:endParaRPr>
          </a:p>
          <a:p>
            <a:r>
              <a:rPr lang="en-US" sz="2000">
                <a:solidFill>
                  <a:srgbClr val="FF7441"/>
                </a:solidFill>
                <a:latin typeface="+mn-ea"/>
              </a:rPr>
              <a:t>강주영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고아름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김윤희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유화영</a:t>
            </a:r>
            <a:endParaRPr lang="en-US" sz="2000" dirty="0">
              <a:solidFill>
                <a:srgbClr val="FF7441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" y="9635670"/>
            <a:ext cx="2324499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00" spc="307" dirty="0">
                <a:solidFill>
                  <a:srgbClr val="FF3A21"/>
                </a:solidFill>
                <a:latin typeface="+mn-ea"/>
              </a:rPr>
              <a:t>1조 </a:t>
            </a:r>
            <a:r>
              <a:rPr lang="en-US" sz="2000" spc="307" dirty="0" err="1">
                <a:solidFill>
                  <a:srgbClr val="FF3A21"/>
                </a:solidFill>
                <a:latin typeface="+mn-ea"/>
              </a:rPr>
              <a:t>솔라시도</a:t>
            </a:r>
            <a:endParaRPr lang="en-US" sz="2000" spc="307" dirty="0">
              <a:solidFill>
                <a:srgbClr val="FF3A21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8600" y="9657354"/>
            <a:ext cx="398058" cy="398058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4D58E52F-E435-4B68-96F4-2F5602B4FE8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136524" y="7810587"/>
            <a:ext cx="6598276" cy="30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차왕철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(2015),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태양광발전에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미치는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요소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발전량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예측에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연구</a:t>
            </a:r>
            <a:endParaRPr lang="en-US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90325"/>
              </p:ext>
            </p:extLst>
          </p:nvPr>
        </p:nvGraphicFramePr>
        <p:xfrm>
          <a:off x="5105400" y="2121960"/>
          <a:ext cx="10913653" cy="5688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발전에 영향을 </a:t>
                      </a:r>
                      <a:r>
                        <a:rPr lang="ko-KR" altLang="en-US" b="0" i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미치는 요소</a:t>
                      </a:r>
                      <a:r>
                        <a:rPr lang="en-US" altLang="ko-KR" b="0" i="0" baseline="300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r>
                        <a:rPr lang="en-US" altLang="ko-KR" baseline="30000"/>
                        <a:t>)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강우량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태양전지의 효율에 영향을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미치는 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해발높이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모듈의 설치형태 및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설치 각도</a:t>
                      </a:r>
                      <a:endParaRPr lang="en-US" altLang="ko-KR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고정가변형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추적형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1828800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BD25A01B-8C95-42BD-97AE-9F403293820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73C688C-2339-487E-8D47-D8B03C999CA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727ACDBF-50E1-4FB5-B628-EF8B4137202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94FF70E1-9C55-4FA7-B353-8D7696AD757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F12F-5778-4DB2-9FDB-77521F22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1AD8EE0C-7B72-4410-8DF5-0D45E8AA50B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3CA1690E-0C09-463F-9553-85192639ADB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257EB13-2EE6-4A87-A87F-5F805EE3A3F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8" name="AutoShape 8">
            <a:extLst>
              <a:ext uri="{FF2B5EF4-FFF2-40B4-BE49-F238E27FC236}">
                <a16:creationId xmlns:a16="http://schemas.microsoft.com/office/drawing/2014/main" id="{D9561366-76D9-46FE-92F1-33830BC6D0F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koreasolarsys.co.kr/coding/sub2/images/s1_2_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9" y="3935388"/>
            <a:ext cx="729240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466" y="4817170"/>
            <a:ext cx="6059282" cy="3995018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2438969" y="8790470"/>
            <a:ext cx="4563115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태양기상자원지도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일사량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국립기상과학원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11919027" y="8855535"/>
            <a:ext cx="3833987" cy="32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태양전지 모듈과 계절별 태양 남중고도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8401" y="2694440"/>
            <a:ext cx="282962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>
                <a:solidFill>
                  <a:srgbClr val="FF3A21"/>
                </a:solidFill>
                <a:latin typeface="+mj-ea"/>
                <a:ea typeface="+mj-ea"/>
              </a:rPr>
              <a:t>기후데이터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502963" y="2694440"/>
            <a:ext cx="2666114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위도</a:t>
            </a:r>
            <a:r>
              <a:rPr lang="en-US" altLang="ko-KR" sz="4800" dirty="0">
                <a:solidFill>
                  <a:srgbClr val="FF3A21"/>
                </a:solidFill>
                <a:latin typeface="+mj-ea"/>
                <a:ea typeface="+mj-ea"/>
              </a:rPr>
              <a:t>, </a:t>
            </a: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경도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179" y="1452135"/>
            <a:ext cx="7244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태양광 발전 </a:t>
            </a:r>
            <a:r>
              <a:rPr lang="en-US" altLang="ko-KR" sz="1600" dirty="0"/>
              <a:t>:</a:t>
            </a:r>
            <a:r>
              <a:rPr lang="ko-KR" altLang="en-US" sz="1600" dirty="0"/>
              <a:t> 태양의 빛 에너지를 이용해 전기에너지를 얻는 발전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태양광발전의 효율을 높이려면 여러 기후조건과 태양의 입사각 고려 필요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3803" y="3566056"/>
            <a:ext cx="743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풍속에 따라 일사량이 달라지며 일사량에 따라 태양광 발전량 변화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9517473" y="3559202"/>
            <a:ext cx="8193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태양전지모듈은 </a:t>
            </a:r>
            <a:r>
              <a:rPr lang="ko-KR" altLang="en-US" dirty="0" err="1"/>
              <a:t>태양광선과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도 각도일 때 가장 효율이 좋으며 방향은 정남향일수록 좋음</a:t>
            </a:r>
            <a:endParaRPr lang="en-US" altLang="ko-KR" dirty="0"/>
          </a:p>
          <a:p>
            <a:r>
              <a:rPr lang="ko-KR" altLang="en-US" dirty="0"/>
              <a:t>계절에 따라 태양의 </a:t>
            </a:r>
            <a:r>
              <a:rPr lang="ko-KR" altLang="en-US" dirty="0" err="1"/>
              <a:t>남중고도가</a:t>
            </a:r>
            <a:r>
              <a:rPr lang="ko-KR" altLang="en-US" dirty="0"/>
              <a:t> 달라 태양광의 입사각이 변화되어 태양광 발전량 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2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4" grpId="0"/>
      <p:bldP spid="32" grpId="0"/>
      <p:bldP spid="26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21537"/>
              </p:ext>
            </p:extLst>
          </p:nvPr>
        </p:nvGraphicFramePr>
        <p:xfrm>
          <a:off x="1461808" y="2287297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 시간별 생산량 및 판매량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10)</a:t>
                      </a:r>
                      <a:endParaRPr lang="ko-KR" altLang="en-US" sz="2400" b="0" i="0" baseline="30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 기준 발표한 </a:t>
                      </a:r>
                      <a:r>
                        <a:rPr lang="ko-KR" altLang="en-US" sz="24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 기반 태양 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고도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7" y="3433446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461808" y="188938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87" y="7048786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7" y="5235401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4E6D3163-3B86-4D29-9DBB-49B9F7D7BD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88BAB47-9D10-40DA-A0E0-4D0D756C19A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7C9FF62-8459-40AC-A15D-C01514C87C2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7B0E0CF-99A4-49D5-AAFD-7C4F2DD15D8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7A0ECE-5DFB-4CBF-B1BF-D77E78513D6F}"/>
              </a:ext>
            </a:extLst>
          </p:cNvPr>
          <p:cNvSpPr/>
          <p:nvPr/>
        </p:nvSpPr>
        <p:spPr>
          <a:xfrm>
            <a:off x="12888356" y="1918825"/>
            <a:ext cx="850303" cy="206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6DE7F4-903E-4496-B9FA-13F1E19E6634}"/>
              </a:ext>
            </a:extLst>
          </p:cNvPr>
          <p:cNvSpPr/>
          <p:nvPr/>
        </p:nvSpPr>
        <p:spPr>
          <a:xfrm>
            <a:off x="718835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1FE0B-D045-4E90-9D41-C326080740FE}"/>
              </a:ext>
            </a:extLst>
          </p:cNvPr>
          <p:cNvSpPr/>
          <p:nvPr/>
        </p:nvSpPr>
        <p:spPr>
          <a:xfrm>
            <a:off x="665649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C38AD-E3E3-4341-B9D0-A3E6289C31E5}"/>
              </a:ext>
            </a:extLst>
          </p:cNvPr>
          <p:cNvSpPr/>
          <p:nvPr/>
        </p:nvSpPr>
        <p:spPr>
          <a:xfrm>
            <a:off x="6666268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E467E6-E74B-40E6-B951-9AB9FCD37F8F}"/>
              </a:ext>
            </a:extLst>
          </p:cNvPr>
          <p:cNvSpPr/>
          <p:nvPr/>
        </p:nvSpPr>
        <p:spPr>
          <a:xfrm>
            <a:off x="5733898" y="1908052"/>
            <a:ext cx="884498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B2A0A-9AF9-4D0A-968F-9CD5220C5F14}"/>
              </a:ext>
            </a:extLst>
          </p:cNvPr>
          <p:cNvSpPr/>
          <p:nvPr/>
        </p:nvSpPr>
        <p:spPr>
          <a:xfrm>
            <a:off x="5636546" y="2189346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D0030F-174A-4DE1-8A1D-FB1D886E0024}"/>
              </a:ext>
            </a:extLst>
          </p:cNvPr>
          <p:cNvSpPr/>
          <p:nvPr/>
        </p:nvSpPr>
        <p:spPr>
          <a:xfrm>
            <a:off x="4827122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384C-17B7-4EDF-A625-BB06F71119E5}"/>
              </a:ext>
            </a:extLst>
          </p:cNvPr>
          <p:cNvSpPr/>
          <p:nvPr/>
        </p:nvSpPr>
        <p:spPr>
          <a:xfrm>
            <a:off x="1517498" y="1908052"/>
            <a:ext cx="1088104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303BC3-A648-44F1-B3C6-965A4B47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813194-BBA4-43D7-A4BE-2BF58E0C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ED6FD41E-DC75-4EC9-A62C-041D05760C8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778BF68-AC50-4A77-B401-AAC621A7E48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8C278E-E957-4D39-848E-1EF74E28537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011BBA-8258-4D88-BCC4-11E08F35564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ABA691-D27C-4CFA-882C-F08171A54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644"/>
              </p:ext>
            </p:extLst>
          </p:nvPr>
        </p:nvGraphicFramePr>
        <p:xfrm>
          <a:off x="920598" y="2922509"/>
          <a:ext cx="718907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6790290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854805394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80820797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753412678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20974386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076652849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77418035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43174784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시간기온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강수형태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강수확률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습도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풍속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풍량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하늘상태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4834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06:00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108.0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7424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71967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22.0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114.0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63106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95.0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880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19.0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86.0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3989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4081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94BC7D3-931C-4E9D-96E0-A5AB00140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76299"/>
              </p:ext>
            </p:extLst>
          </p:nvPr>
        </p:nvGraphicFramePr>
        <p:xfrm>
          <a:off x="927668" y="5923698"/>
          <a:ext cx="7182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896274375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484628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880625017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시간기온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강수형태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강수확률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습도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풍속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풍량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하늘상태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113.0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107.7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A2C1C6B-942D-4C17-A877-C1BCE0C17B51}"/>
              </a:ext>
            </a:extLst>
          </p:cNvPr>
          <p:cNvSpPr txBox="1"/>
          <p:nvPr/>
        </p:nvSpPr>
        <p:spPr>
          <a:xfrm>
            <a:off x="2798388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EFF99-2FA9-466B-A9AE-9FD2E9F256C4}"/>
              </a:ext>
            </a:extLst>
          </p:cNvPr>
          <p:cNvSpPr txBox="1"/>
          <p:nvPr/>
        </p:nvSpPr>
        <p:spPr>
          <a:xfrm>
            <a:off x="4350457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4819B-A33B-4578-AAB8-2DDFB3856819}"/>
              </a:ext>
            </a:extLst>
          </p:cNvPr>
          <p:cNvSpPr txBox="1"/>
          <p:nvPr/>
        </p:nvSpPr>
        <p:spPr>
          <a:xfrm>
            <a:off x="5132824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64D7D3-AA55-449E-88F9-6C2D46987E2C}"/>
              </a:ext>
            </a:extLst>
          </p:cNvPr>
          <p:cNvSpPr txBox="1"/>
          <p:nvPr/>
        </p:nvSpPr>
        <p:spPr>
          <a:xfrm>
            <a:off x="5902526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B70F2-DB69-49E6-83C0-5B1D97DF0281}"/>
              </a:ext>
            </a:extLst>
          </p:cNvPr>
          <p:cNvSpPr txBox="1"/>
          <p:nvPr/>
        </p:nvSpPr>
        <p:spPr>
          <a:xfrm>
            <a:off x="6672015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2106B-EFF6-471B-9C40-9FF8021A5561}"/>
              </a:ext>
            </a:extLst>
          </p:cNvPr>
          <p:cNvSpPr txBox="1"/>
          <p:nvPr/>
        </p:nvSpPr>
        <p:spPr>
          <a:xfrm>
            <a:off x="3476884" y="2687937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EF0962-F711-498B-A136-BFE4A8EDE421}"/>
              </a:ext>
            </a:extLst>
          </p:cNvPr>
          <p:cNvSpPr txBox="1"/>
          <p:nvPr/>
        </p:nvSpPr>
        <p:spPr>
          <a:xfrm>
            <a:off x="7332938" y="2687936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E2DF3233-0A4E-4698-8AAD-EB1D2D71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56569"/>
              </p:ext>
            </p:extLst>
          </p:nvPr>
        </p:nvGraphicFramePr>
        <p:xfrm>
          <a:off x="920598" y="1465580"/>
          <a:ext cx="718907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기상청 단기 예보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/>
                        <a:t>3</a:t>
                      </a:r>
                      <a:r>
                        <a:rPr lang="ko-KR" altLang="en-US" sz="1800"/>
                        <a:t>시간 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일최고기온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일최저기온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하늘상태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강수형태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강수확률</a:t>
                      </a:r>
                      <a:endParaRPr lang="en-US" altLang="ko-KR" sz="1800"/>
                    </a:p>
                    <a:p>
                      <a:pPr algn="ctr"/>
                      <a:r>
                        <a:rPr lang="ko-KR" altLang="en-US" sz="1800"/>
                        <a:t>동서성분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남북성분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강수량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적설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습도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파고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풍속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풍향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sp>
        <p:nvSpPr>
          <p:cNvPr id="41" name="화살표: 왼쪽으로 구부러짐 40">
            <a:extLst>
              <a:ext uri="{FF2B5EF4-FFF2-40B4-BE49-F238E27FC236}">
                <a16:creationId xmlns:a16="http://schemas.microsoft.com/office/drawing/2014/main" id="{A9ABC16E-60C6-4121-AEC0-759F124AC516}"/>
              </a:ext>
            </a:extLst>
          </p:cNvPr>
          <p:cNvSpPr/>
          <p:nvPr/>
        </p:nvSpPr>
        <p:spPr>
          <a:xfrm>
            <a:off x="8311997" y="4908077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92CD0-778E-4284-9693-1582F3F5BA2B}"/>
              </a:ext>
            </a:extLst>
          </p:cNvPr>
          <p:cNvSpPr txBox="1"/>
          <p:nvPr/>
        </p:nvSpPr>
        <p:spPr>
          <a:xfrm>
            <a:off x="8132388" y="5434657"/>
            <a:ext cx="19059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graphicFrame>
        <p:nvGraphicFramePr>
          <p:cNvPr id="44" name="표 35">
            <a:extLst>
              <a:ext uri="{FF2B5EF4-FFF2-40B4-BE49-F238E27FC236}">
                <a16:creationId xmlns:a16="http://schemas.microsoft.com/office/drawing/2014/main" id="{3C281506-01CA-47E6-B7AB-0925DE91A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4417"/>
              </p:ext>
            </p:extLst>
          </p:nvPr>
        </p:nvGraphicFramePr>
        <p:xfrm>
          <a:off x="9721911" y="1465580"/>
          <a:ext cx="71890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천문연구원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/>
                        <a:t>태양고도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B3291B5-D5D6-4B8B-8FB0-C793A0BBE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87742"/>
              </p:ext>
            </p:extLst>
          </p:nvPr>
        </p:nvGraphicFramePr>
        <p:xfrm>
          <a:off x="11595611" y="2922509"/>
          <a:ext cx="331402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398953638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22605725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606501337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023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44.23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92.42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71453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76.04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158.50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053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260.00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973545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16.44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285.35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425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2017-06-02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11.06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2693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7139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B050E53-F3E6-49D5-898D-0AB1082CC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54628"/>
              </p:ext>
            </p:extLst>
          </p:nvPr>
        </p:nvGraphicFramePr>
        <p:xfrm>
          <a:off x="10886446" y="5923697"/>
          <a:ext cx="4860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44.23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92.42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96.90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54.83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114.45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109.60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136.47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132.38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76.04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158.50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76.25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68.39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192.33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227.62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60.73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226.17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250.40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53.08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263.10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D52687-138D-4A17-AFDB-C8C01C85FA43}"/>
              </a:ext>
            </a:extLst>
          </p:cNvPr>
          <p:cNvSpPr/>
          <p:nvPr/>
        </p:nvSpPr>
        <p:spPr>
          <a:xfrm>
            <a:off x="12649200" y="5923697"/>
            <a:ext cx="1524000" cy="32180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A842B3E-9127-47F9-ACC7-D97D5B007F4B}"/>
              </a:ext>
            </a:extLst>
          </p:cNvPr>
          <p:cNvSpPr/>
          <p:nvPr/>
        </p:nvSpPr>
        <p:spPr>
          <a:xfrm>
            <a:off x="13220700" y="5434657"/>
            <a:ext cx="380999" cy="4706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10A81E36-A82D-4194-AE38-4DFF62FB0A51}"/>
              </a:ext>
            </a:extLst>
          </p:cNvPr>
          <p:cNvSpPr/>
          <p:nvPr/>
        </p:nvSpPr>
        <p:spPr>
          <a:xfrm rot="2281874">
            <a:off x="15793970" y="5179605"/>
            <a:ext cx="380999" cy="71390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19066-FECD-471E-AE82-67A2CB70C7F4}"/>
              </a:ext>
            </a:extLst>
          </p:cNvPr>
          <p:cNvSpPr txBox="1"/>
          <p:nvPr/>
        </p:nvSpPr>
        <p:spPr>
          <a:xfrm>
            <a:off x="15246239" y="4545110"/>
            <a:ext cx="2088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수리적 계산 방법으로 태양의 위치 계산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8FFBD7-11C6-4CC4-8E8B-8A5E9445A6CA}"/>
              </a:ext>
            </a:extLst>
          </p:cNvPr>
          <p:cNvSpPr/>
          <p:nvPr/>
        </p:nvSpPr>
        <p:spPr>
          <a:xfrm>
            <a:off x="14209690" y="5912499"/>
            <a:ext cx="1524000" cy="3218085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으로 구부러짐 57">
            <a:extLst>
              <a:ext uri="{FF2B5EF4-FFF2-40B4-BE49-F238E27FC236}">
                <a16:creationId xmlns:a16="http://schemas.microsoft.com/office/drawing/2014/main" id="{EE4A482E-D935-433E-B46F-55CFAE998A72}"/>
              </a:ext>
            </a:extLst>
          </p:cNvPr>
          <p:cNvSpPr/>
          <p:nvPr/>
        </p:nvSpPr>
        <p:spPr>
          <a:xfrm>
            <a:off x="8254135" y="1480683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6DAE35-72BB-4050-BA83-CF0F0AC0429B}"/>
              </a:ext>
            </a:extLst>
          </p:cNvPr>
          <p:cNvSpPr txBox="1"/>
          <p:nvPr/>
        </p:nvSpPr>
        <p:spPr>
          <a:xfrm>
            <a:off x="8234739" y="2189346"/>
            <a:ext cx="13621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선별</a:t>
            </a:r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D7FF2-1367-451A-9683-D9972D4F0250}"/>
              </a:ext>
            </a:extLst>
          </p:cNvPr>
          <p:cNvSpPr txBox="1"/>
          <p:nvPr/>
        </p:nvSpPr>
        <p:spPr>
          <a:xfrm>
            <a:off x="11069634" y="5456908"/>
            <a:ext cx="3902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FFEC69-0813-4C2B-9EBB-ED6AC5716C92}"/>
              </a:ext>
            </a:extLst>
          </p:cNvPr>
          <p:cNvSpPr txBox="1"/>
          <p:nvPr/>
        </p:nvSpPr>
        <p:spPr>
          <a:xfrm>
            <a:off x="13485993" y="2693986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E295F2-3EEE-4EE0-9C1E-2B9C87E0B36F}"/>
              </a:ext>
            </a:extLst>
          </p:cNvPr>
          <p:cNvSpPr txBox="1"/>
          <p:nvPr/>
        </p:nvSpPr>
        <p:spPr>
          <a:xfrm>
            <a:off x="14277469" y="2693985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71B1DB-F9F9-4368-A70B-261E0E787EAF}"/>
              </a:ext>
            </a:extLst>
          </p:cNvPr>
          <p:cNvSpPr/>
          <p:nvPr/>
        </p:nvSpPr>
        <p:spPr>
          <a:xfrm>
            <a:off x="14186556" y="5818943"/>
            <a:ext cx="1639910" cy="347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1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0" grpId="0" animBg="1"/>
      <p:bldP spid="39" grpId="0" animBg="1"/>
      <p:bldP spid="37" grpId="0" animBg="1"/>
      <p:bldP spid="36" grpId="0" animBg="1"/>
      <p:bldP spid="22" grpId="0" animBg="1"/>
      <p:bldP spid="21" grpId="0" animBg="1"/>
      <p:bldP spid="20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41" grpId="0" animBg="1"/>
      <p:bldP spid="43" grpId="0" animBg="1"/>
      <p:bldP spid="51" grpId="0" animBg="1"/>
      <p:bldP spid="52" grpId="0" animBg="1"/>
      <p:bldP spid="54" grpId="0" animBg="1"/>
      <p:bldP spid="55" grpId="0"/>
      <p:bldP spid="56" grpId="0" animBg="1"/>
      <p:bldP spid="58" grpId="0" animBg="1"/>
      <p:bldP spid="59" grpId="0" animBg="1"/>
      <p:bldP spid="50" grpId="0"/>
      <p:bldP spid="60" grpId="0"/>
      <p:bldP spid="61" grpId="0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46ED1C-96EC-411D-8204-3B94217E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45"/>
          <a:stretch/>
        </p:blipFill>
        <p:spPr>
          <a:xfrm>
            <a:off x="9054662" y="2701179"/>
            <a:ext cx="8178717" cy="4963218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4179" y="2343702"/>
            <a:ext cx="5205587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태양고도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9448800" y="2343701"/>
            <a:ext cx="4464369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방위각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7C7F73F9-23B2-4D65-9E09-D86F70CD2C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E189268C-CCE5-460D-81A1-E3DC495FAF6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CBD08C6-06D1-4430-A9B0-1F7FC361B5E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B0DB818-C64B-4A4A-88A0-ECDE46A500A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4360FF-9E34-44A8-841B-69FCB68B3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086"/>
          <a:stretch/>
        </p:blipFill>
        <p:spPr>
          <a:xfrm>
            <a:off x="413865" y="2867434"/>
            <a:ext cx="8006421" cy="46679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290777-8512-4F98-97A9-3B22D425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15697200" y="2701179"/>
            <a:ext cx="1662287" cy="4971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140D2D6-9123-47D2-845F-8118AD22C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6757999" y="2701179"/>
            <a:ext cx="1662287" cy="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1F0501B-832C-4189-B694-915B931C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38BD7-76B7-4F08-A1E9-99A096C9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962521DC-E9E2-4482-BD1D-DBE48EFBE6A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A01A3B6-AE92-4EEC-B336-9542431340C1}"/>
              </a:ext>
            </a:extLst>
          </p:cNvPr>
          <p:cNvSpPr txBox="1"/>
          <p:nvPr/>
        </p:nvSpPr>
        <p:spPr>
          <a:xfrm>
            <a:off x="9144000" y="1251583"/>
            <a:ext cx="8876765" cy="330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 요소와 태양광 발전량 간의 상관관계를 내림차순으로 정리</a:t>
            </a:r>
            <a:endParaRPr 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A38116-EBE7-4324-B715-F506AA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15273"/>
              </p:ext>
            </p:extLst>
          </p:nvPr>
        </p:nvGraphicFramePr>
        <p:xfrm>
          <a:off x="9144000" y="1799724"/>
          <a:ext cx="8202876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92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방위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36AC7-92BA-496D-A861-07D5CC742955}"/>
              </a:ext>
            </a:extLst>
          </p:cNvPr>
          <p:cNvGrpSpPr/>
          <p:nvPr/>
        </p:nvGrpSpPr>
        <p:grpSpPr>
          <a:xfrm>
            <a:off x="531262" y="1479058"/>
            <a:ext cx="6555338" cy="7757878"/>
            <a:chOff x="531262" y="1464535"/>
            <a:chExt cx="6555338" cy="77724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A48494-0BED-4829-BA2A-CD3F20BD50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13"/>
            <a:stretch/>
          </p:blipFill>
          <p:spPr bwMode="auto">
            <a:xfrm>
              <a:off x="604179" y="1464535"/>
              <a:ext cx="6482421" cy="777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959E85-B8F1-41E1-8D41-7BF35EFD9FAC}"/>
                </a:ext>
              </a:extLst>
            </p:cNvPr>
            <p:cNvSpPr/>
            <p:nvPr/>
          </p:nvSpPr>
          <p:spPr>
            <a:xfrm>
              <a:off x="531262" y="1464535"/>
              <a:ext cx="938387" cy="7660310"/>
            </a:xfrm>
            <a:prstGeom prst="rect">
              <a:avLst/>
            </a:prstGeom>
            <a:noFill/>
            <a:ln w="38100">
              <a:solidFill>
                <a:srgbClr val="FF3A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E5C918-EEF0-40A7-A9FE-EB855C15EB4F}"/>
              </a:ext>
            </a:extLst>
          </p:cNvPr>
          <p:cNvSpPr/>
          <p:nvPr/>
        </p:nvSpPr>
        <p:spPr>
          <a:xfrm>
            <a:off x="8286630" y="4408247"/>
            <a:ext cx="753760" cy="914398"/>
          </a:xfrm>
          <a:prstGeom prst="rightArrow">
            <a:avLst/>
          </a:prstGeom>
          <a:solidFill>
            <a:srgbClr val="FE3A21"/>
          </a:solidFill>
          <a:ln>
            <a:solidFill>
              <a:srgbClr val="FF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3FB0093-486F-46A9-8288-E05F9E777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47"/>
          <a:stretch/>
        </p:blipFill>
        <p:spPr bwMode="auto">
          <a:xfrm>
            <a:off x="604179" y="1479058"/>
            <a:ext cx="731517" cy="77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>
            <a:extLst>
              <a:ext uri="{FF2B5EF4-FFF2-40B4-BE49-F238E27FC236}">
                <a16:creationId xmlns:a16="http://schemas.microsoft.com/office/drawing/2014/main" id="{B9AB20D0-0E53-485D-8B78-F59FC1F666E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0D8B7939-D07A-4AE4-829F-B787BD839A7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5BECBE64-DB3A-43E4-A994-DC1E8AAAE67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6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4.69136E-6 L 0.36779 -0.020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10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288929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C386975-CE22-4821-B7F3-1A6E129E4ADC}"/>
              </a:ext>
            </a:extLst>
          </p:cNvPr>
          <p:cNvSpPr txBox="1"/>
          <p:nvPr/>
        </p:nvSpPr>
        <p:spPr>
          <a:xfrm>
            <a:off x="9142617" y="471055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651275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일변량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19175" y="3104747"/>
            <a:ext cx="16249650" cy="9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있음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79843"/>
            <a:ext cx="8610600" cy="3720551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7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131128" y="1997352"/>
            <a:ext cx="7749555" cy="134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Argument: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2019년 6월 1일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눠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68816" y="1731872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21806" y="1879698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1805" y="4294106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805" y="6725960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839" y="1371495"/>
            <a:ext cx="2059562" cy="39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85060" y="4021450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Fig.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&amp;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추세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그래프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6215167-8F88-4801-8039-FAF19FFA72B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0590912-A784-4ECF-B8DD-F51A94826E0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1EDAAA1-FE1E-4099-87B6-0FDA663B928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F64B1E04-B879-438B-8675-001575708F73}"/>
              </a:ext>
            </a:extLst>
          </p:cNvPr>
          <p:cNvSpPr txBox="1"/>
          <p:nvPr/>
        </p:nvSpPr>
        <p:spPr>
          <a:xfrm>
            <a:off x="604179" y="2557620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b="1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b="1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b="1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B3BBE485-5D28-4A24-887D-F8B8872B1DB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0128A8-E883-4302-8ADB-E8160AA96CFB}"/>
              </a:ext>
            </a:extLst>
          </p:cNvPr>
          <p:cNvSpPr/>
          <p:nvPr/>
        </p:nvSpPr>
        <p:spPr>
          <a:xfrm>
            <a:off x="9769155" y="6512546"/>
            <a:ext cx="7749555" cy="2654451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64A784CB-BF18-47DF-9489-9E5834F058A3}"/>
              </a:ext>
            </a:extLst>
          </p:cNvPr>
          <p:cNvSpPr txBox="1"/>
          <p:nvPr/>
        </p:nvSpPr>
        <p:spPr>
          <a:xfrm>
            <a:off x="838200" y="9099030"/>
            <a:ext cx="659827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Ref. 14) ~ 18)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22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3411200" y="4939945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9467"/>
          <a:stretch>
            <a:fillRect/>
          </a:stretch>
        </p:blipFill>
        <p:spPr>
          <a:xfrm>
            <a:off x="1038370" y="5961041"/>
            <a:ext cx="10798225" cy="29133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320" y="5499901"/>
            <a:ext cx="1891179" cy="7046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4697" y="5560559"/>
            <a:ext cx="3741075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9837" b="460"/>
          <a:stretch>
            <a:fillRect/>
          </a:stretch>
        </p:blipFill>
        <p:spPr>
          <a:xfrm>
            <a:off x="1096555" y="2527344"/>
            <a:ext cx="10740047" cy="27910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71204" y="2080149"/>
            <a:ext cx="391032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8387" y="2040741"/>
            <a:ext cx="1847424" cy="655890"/>
          </a:xfrm>
          <a:prstGeom prst="rect">
            <a:avLst/>
          </a:prstGeom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3BA29550-6DE1-4BA7-B272-A8FDC7F0F9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61F8869-99CE-4B51-8E3C-9E0154CCEA4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B72373C-F681-491C-94D5-1F8FC7D3DE1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6E6B50-9A4A-4AB5-9349-3F86B56B0DC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dirty="0" err="1">
                <a:solidFill>
                  <a:srgbClr val="FF3A21"/>
                </a:solidFill>
                <a:latin typeface="+mj-ea"/>
                <a:ea typeface="+mj-ea"/>
              </a:rPr>
              <a:t>목차</a:t>
            </a:r>
            <a:endParaRPr lang="en-US" sz="3999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2454969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904007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2457776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901200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8159BD46-2193-4CB9-B6FA-89BCF0231A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3748801"/>
            <a:ext cx="11388242" cy="8664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0167" y="210924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769189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ARIMA(Auto-Regressive Integrated Moving Average)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moving average(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MA)모형을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고려한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모형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15298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01" y="7456860"/>
            <a:ext cx="3966169" cy="11858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25901" y="7597789"/>
            <a:ext cx="7158211" cy="9040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167" y="6175723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76" y="6864888"/>
            <a:ext cx="1465854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seasonal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변동을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반영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AF53E733-269E-4755-BC02-20BD6B016B3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1C2300E3-A7C2-48D4-B1C4-6ACB93E46F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A7C5F80-8DE5-42E3-BDFD-BB56C7DF989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AutoShape 8">
            <a:extLst>
              <a:ext uri="{FF2B5EF4-FFF2-40B4-BE49-F238E27FC236}">
                <a16:creationId xmlns:a16="http://schemas.microsoft.com/office/drawing/2014/main" id="{AE26B455-8AE8-4113-9360-767A9C2C467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517440" y="1562413"/>
            <a:ext cx="7035893" cy="716217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561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Fig. Autocorrelation function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partial autocorrelation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function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분포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산정</a:t>
              </a:r>
              <a:r>
                <a: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기준</a:t>
              </a:r>
              <a:r>
                <a:rPr lang="en-US" altLang="ko-KR" sz="1600" b="1" baseline="30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19)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0765" y="2017114"/>
            <a:ext cx="978735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분해법을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(Trend),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(Seasonal),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불규칙요소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(Residual)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3" y="2474753"/>
            <a:ext cx="11053167" cy="5337493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396CC5B-D822-4CC2-9E7E-C4F7497E331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C79C69-8699-4A23-894B-5204C5853775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677A65-6249-4C8A-891B-C119A09D929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2A70A772-14F8-4F7C-A61B-5BF03A8E6C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5E439-415F-4276-B710-038A04E452BD}"/>
              </a:ext>
            </a:extLst>
          </p:cNvPr>
          <p:cNvSpPr/>
          <p:nvPr/>
        </p:nvSpPr>
        <p:spPr>
          <a:xfrm>
            <a:off x="227083" y="4991100"/>
            <a:ext cx="11183097" cy="1371600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1C8AF-F5B7-42C4-BE0B-F164436004C7}"/>
              </a:ext>
            </a:extLst>
          </p:cNvPr>
          <p:cNvSpPr/>
          <p:nvPr/>
        </p:nvSpPr>
        <p:spPr>
          <a:xfrm>
            <a:off x="11558024" y="2315347"/>
            <a:ext cx="6372963" cy="3507373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1"/>
          <a:stretch>
            <a:fillRect/>
          </a:stretch>
        </p:blipFill>
        <p:spPr>
          <a:xfrm>
            <a:off x="327618" y="5757237"/>
            <a:ext cx="11789645" cy="311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066"/>
          <a:stretch>
            <a:fillRect/>
          </a:stretch>
        </p:blipFill>
        <p:spPr>
          <a:xfrm>
            <a:off x="327618" y="2462961"/>
            <a:ext cx="12028079" cy="31418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0686" y="2490767"/>
            <a:ext cx="2933922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86" y="5832971"/>
            <a:ext cx="2672528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6FFE7998-13CE-43D1-815A-DD97ECF87CC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B0CA6C96-6852-4EC5-AFFF-3CF699D4C8D0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AA47A5C-C33A-4116-BF8B-4C879FF1CA10}"/>
              </a:ext>
            </a:extLst>
          </p:cNvPr>
          <p:cNvSpPr txBox="1"/>
          <p:nvPr/>
        </p:nvSpPr>
        <p:spPr>
          <a:xfrm>
            <a:off x="13105428" y="4694763"/>
            <a:ext cx="4742518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주기에 따른 유의미한 변동성 없음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적정하지 않음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392039AB-15CF-4356-B2E4-08C4476536B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FB38DA83-B533-4B06-AE6D-70DC31CD39D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1FDCF15-2A15-4075-9D2D-8BCBEF9C783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5" name="Picture 10">
            <a:extLst>
              <a:ext uri="{FF2B5EF4-FFF2-40B4-BE49-F238E27FC236}">
                <a16:creationId xmlns:a16="http://schemas.microsoft.com/office/drawing/2014/main" id="{3333D31D-E01D-4C27-B8AE-071D8933B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19038" y="2561955"/>
            <a:ext cx="1476077" cy="868811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3E01EC60-9C41-4E00-BC3C-ED66CF574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30016" y="5823062"/>
            <a:ext cx="1476077" cy="868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5543802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CNN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-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RNN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4116307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LSTM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다변량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9145BD-108F-411E-A58E-E78A2733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4289234"/>
            <a:ext cx="8001000" cy="2998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A17DE8-0F60-4648-A8C4-3A32094E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594" y="5279834"/>
            <a:ext cx="6781800" cy="1230453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21144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LSTM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특성을 보완하여 시계열처럼 긴 자료를 가지고 모델링할 때 쓰임</a:t>
            </a:r>
            <a:endParaRPr lang="en-US" altLang="ko-KR" sz="22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 모듈은 단순한 한 개의 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 layer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아닌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서로 정보를 주고받는 구조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19)~21)</a:t>
            </a:r>
            <a:endParaRPr lang="ko-KR" altLang="en-US" sz="22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99A52F32-4337-4E57-8684-867C30E5C76F}"/>
              </a:ext>
            </a:extLst>
          </p:cNvPr>
          <p:cNvSpPr/>
          <p:nvPr/>
        </p:nvSpPr>
        <p:spPr>
          <a:xfrm rot="5400000">
            <a:off x="3383193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D8B55022-5A2D-46EA-8E28-52D7A6288427}"/>
              </a:ext>
            </a:extLst>
          </p:cNvPr>
          <p:cNvSpPr txBox="1"/>
          <p:nvPr/>
        </p:nvSpPr>
        <p:spPr>
          <a:xfrm>
            <a:off x="255193" y="1724916"/>
            <a:ext cx="137404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ADAM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AD4744-B3B1-456A-A55F-64F70812141F}"/>
              </a:ext>
            </a:extLst>
          </p:cNvPr>
          <p:cNvSpPr txBox="1"/>
          <p:nvPr/>
        </p:nvSpPr>
        <p:spPr>
          <a:xfrm>
            <a:off x="240905" y="5682108"/>
            <a:ext cx="192898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RMSprop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BE1FB9B-3B05-4B0A-9FA5-D7BF635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721" y="1994605"/>
            <a:ext cx="5022165" cy="3324164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6B08CA2-EB98-4E35-98DE-EE295039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210" y="6080581"/>
            <a:ext cx="4925048" cy="3262003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1E45D399-1DFF-487A-8B8A-ADA3EE8DB85B}"/>
              </a:ext>
            </a:extLst>
          </p:cNvPr>
          <p:cNvSpPr/>
          <p:nvPr/>
        </p:nvSpPr>
        <p:spPr>
          <a:xfrm rot="5400000">
            <a:off x="9128353" y="5455462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57D64D4D-5733-4005-BD6F-0717C1EF7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44254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 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16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2F3E3C3-0239-4218-8FCC-66CB87C9A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15478"/>
              </p:ext>
            </p:extLst>
          </p:nvPr>
        </p:nvGraphicFramePr>
        <p:xfrm>
          <a:off x="7594505" y="1719152"/>
          <a:ext cx="4108329" cy="723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443">
                  <a:extLst>
                    <a:ext uri="{9D8B030D-6E8A-4147-A177-3AD203B41FA5}">
                      <a16:colId xmlns:a16="http://schemas.microsoft.com/office/drawing/2014/main" val="1292132223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2049961137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1039797883"/>
                    </a:ext>
                  </a:extLst>
                </a:gridCol>
              </a:tblGrid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 score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26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0.87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055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4062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9775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03177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90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0.8553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306560"/>
                  </a:ext>
                </a:extLst>
              </a:tr>
              <a:tr h="395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4924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0.838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31280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0395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0.812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8144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56D3B-5904-48BE-A8EE-C3D604C29CA1}"/>
              </a:ext>
            </a:extLst>
          </p:cNvPr>
          <p:cNvSpPr/>
          <p:nvPr/>
        </p:nvSpPr>
        <p:spPr>
          <a:xfrm>
            <a:off x="7594504" y="2409381"/>
            <a:ext cx="4108330" cy="893203"/>
          </a:xfrm>
          <a:prstGeom prst="rect">
            <a:avLst/>
          </a:prstGeom>
          <a:noFill/>
          <a:ln w="57150">
            <a:solidFill>
              <a:srgbClr val="FF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5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46C56595-BD3D-4D8C-917F-59057A0BE14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5D7B9346-3CE8-4EC6-AEC4-548774946BA6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0047113-7A73-4A6A-8A2D-2938541C466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7EF7022-4618-4865-B4A2-578F1F57EA5A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52D18F3-8F2F-4868-BF45-6A8D6A9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17" y="1813527"/>
            <a:ext cx="2062270" cy="9350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CE82A0-C67C-4EC8-B90D-19288F56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" y="2748594"/>
            <a:ext cx="17799388" cy="51815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290E6B-EB0F-49E5-8141-E69B667F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26" y="2748594"/>
            <a:ext cx="17849174" cy="51815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CDEEFF-DAFE-45FA-A2A4-8308BFF21AEB}"/>
              </a:ext>
            </a:extLst>
          </p:cNvPr>
          <p:cNvSpPr/>
          <p:nvPr/>
        </p:nvSpPr>
        <p:spPr>
          <a:xfrm>
            <a:off x="10643315" y="2952729"/>
            <a:ext cx="5839872" cy="4773328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34098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RNN - CNN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결합하여 사용하는 모델로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Conv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속도의 경량함과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순서 감지 능력을 결합한 전략으로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ts val="3499"/>
              </a:lnSpc>
            </a:pP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분류나 시계열 예측 같은 문제의 경우 빠르게 처리할 수 있음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27)</a:t>
            </a:r>
            <a:endParaRPr lang="ko-KR" altLang="en-US" sz="22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C354D-B9C3-48A3-BAB3-86C5E3746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06544"/>
            <a:ext cx="5362146" cy="46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0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20F60B-7512-49A4-987E-1DD69C7F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1" y="1816914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D3EA790E-82A2-410D-A321-D423CC062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02243"/>
              </p:ext>
            </p:extLst>
          </p:nvPr>
        </p:nvGraphicFramePr>
        <p:xfrm>
          <a:off x="11278615" y="1734075"/>
          <a:ext cx="6696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Long_Model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Simple_Model</a:t>
                      </a:r>
                      <a:endParaRPr lang="ko-KR" altLang="en-US" sz="1600" b="1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Layer 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Val_loss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0.13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0.9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</a:t>
                      </a:r>
                      <a:r>
                        <a:rPr lang="ko-KR" altLang="en-US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4A53F1E4-42E2-4614-AEDC-7BE5531CE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" y="1847757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F43EFD-BCE2-4CEF-8206-E10CF237BE66}"/>
              </a:ext>
            </a:extLst>
          </p:cNvPr>
          <p:cNvSpPr txBox="1"/>
          <p:nvPr/>
        </p:nvSpPr>
        <p:spPr>
          <a:xfrm>
            <a:off x="-6239305" y="2307693"/>
            <a:ext cx="62222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model = Sequential()</a:t>
            </a:r>
          </a:p>
          <a:p>
            <a:r>
              <a:rPr lang="en-US" altLang="ko-KR"/>
              <a:t>model.add(layers.Conv1D(32, 5, activation='relu',</a:t>
            </a:r>
          </a:p>
          <a:p>
            <a:r>
              <a:rPr lang="en-US" altLang="ko-KR"/>
              <a:t>                        input_shape=(None, dataset_sc.shape[-1])))</a:t>
            </a:r>
          </a:p>
          <a:p>
            <a:r>
              <a:rPr lang="en-US" altLang="ko-KR"/>
              <a:t>model.add(layers.MaxPooling1D(3))</a:t>
            </a:r>
          </a:p>
          <a:p>
            <a:r>
              <a:rPr lang="en-US" altLang="ko-KR"/>
              <a:t>model.add(layers.Conv1D(32, 5, activation='relu'))</a:t>
            </a:r>
          </a:p>
          <a:p>
            <a:r>
              <a:rPr lang="en-US" altLang="ko-KR"/>
              <a:t>model.add(layers.MaxPooling1D(3))</a:t>
            </a:r>
          </a:p>
          <a:p>
            <a:r>
              <a:rPr lang="en-US" altLang="ko-KR"/>
              <a:t>model.add(layers.Conv1D(32, 5, activation='relu'))</a:t>
            </a:r>
          </a:p>
          <a:p>
            <a:r>
              <a:rPr lang="en-US" altLang="ko-KR"/>
              <a:t>model.add(layers.GlobalMaxPooling1D())</a:t>
            </a:r>
          </a:p>
          <a:p>
            <a:r>
              <a:rPr lang="en-US" altLang="ko-KR"/>
              <a:t>model.add(layers.Dense(1))</a:t>
            </a:r>
            <a:endParaRPr lang="ko-KR" alt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A26B921-ABF4-4451-AA8A-65E57343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2" y="5505352"/>
            <a:ext cx="5018805" cy="35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8610B1-F55A-441A-96E7-A4831D09E903}"/>
              </a:ext>
            </a:extLst>
          </p:cNvPr>
          <p:cNvSpPr txBox="1"/>
          <p:nvPr/>
        </p:nvSpPr>
        <p:spPr>
          <a:xfrm>
            <a:off x="-5967806" y="6547554"/>
            <a:ext cx="541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model = Sequential()</a:t>
            </a:r>
          </a:p>
          <a:p>
            <a:r>
              <a:rPr lang="en-US" altLang="ko-KR"/>
              <a:t>model.add(layers.Flatten(input_shape=(lookback // step, dataset_sc.shape[-1])))</a:t>
            </a:r>
          </a:p>
          <a:p>
            <a:r>
              <a:rPr lang="en-US" altLang="ko-KR"/>
              <a:t>model.add(layers.Dense(32, activation='relu'))</a:t>
            </a:r>
          </a:p>
          <a:p>
            <a:r>
              <a:rPr lang="en-US" altLang="ko-KR"/>
              <a:t>model.add(layers.Dense(1))</a:t>
            </a:r>
            <a:endParaRPr lang="ko-KR" alt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12EB4F-94DC-4189-A933-71202585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2" y="5505352"/>
            <a:ext cx="5018804" cy="35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D5081B-359A-4FE6-87B2-7FE0F3F893AA}"/>
              </a:ext>
            </a:extLst>
          </p:cNvPr>
          <p:cNvSpPr txBox="1"/>
          <p:nvPr/>
        </p:nvSpPr>
        <p:spPr>
          <a:xfrm>
            <a:off x="6452731" y="10553679"/>
            <a:ext cx="11996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model = Sequential()</a:t>
            </a:r>
          </a:p>
          <a:p>
            <a:r>
              <a:rPr lang="en-US" altLang="ko-KR"/>
              <a:t>model.add(layers.GRU(32, input_shape=(None, dataset_sc.shape[-1])))</a:t>
            </a:r>
          </a:p>
          <a:p>
            <a:r>
              <a:rPr lang="en-US" altLang="ko-KR"/>
              <a:t>model.add(layers.Dense(1))</a:t>
            </a:r>
            <a:endParaRPr lang="ko-KR" altLang="en-US"/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BB0FB2D-CF4E-44E1-A0F8-DA8159655EA1}"/>
              </a:ext>
            </a:extLst>
          </p:cNvPr>
          <p:cNvSpPr/>
          <p:nvPr/>
        </p:nvSpPr>
        <p:spPr>
          <a:xfrm rot="5400000">
            <a:off x="7661544" y="5455464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6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EA52B1-B30C-4908-A7EF-2A448BD7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64494-A30C-4082-840E-8AEA5E4C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1022-24E8-426E-9BC6-F0622215860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C5055-D52C-4A67-9045-DE79EDAC673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98947D-DAE7-4A4E-8F2B-98623FF65DE3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95B89473-DF86-40B2-AD43-D463B2D53E98}"/>
              </a:ext>
            </a:extLst>
          </p:cNvPr>
          <p:cNvSpPr txBox="1"/>
          <p:nvPr/>
        </p:nvSpPr>
        <p:spPr>
          <a:xfrm>
            <a:off x="13411200" y="4717628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1B939344-2970-447B-8A3B-F5961D7D4498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8954029-4C41-4B05-8C6D-6CC6FE680AF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EC723D-D84B-43A2-85A1-2992B545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" y="4000508"/>
            <a:ext cx="12522986" cy="3587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71E1BD-C826-4674-AA68-B732858F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63" y="3281866"/>
            <a:ext cx="1847937" cy="7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839759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000872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979463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75932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001514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1144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5840130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39759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979500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9463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75969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5932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00773" y="7793517"/>
            <a:ext cx="1595199" cy="15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머신러닝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분석</a:t>
            </a:r>
          </a:p>
          <a:p>
            <a:pPr>
              <a:lnSpc>
                <a:spcPts val="308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DNN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12381" y="7792367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92128" y="7792367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58957" y="7792367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및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정리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분석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작성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D7D807DF-22D6-4229-83CE-741EC94364A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100" name="Picture 4" descr="Teletubbies (@TeletubbiesHQ) | Twitter">
            <a:extLst>
              <a:ext uri="{FF2B5EF4-FFF2-40B4-BE49-F238E27FC236}">
                <a16:creationId xmlns:a16="http://schemas.microsoft.com/office/drawing/2014/main" id="{CDFC2114-2DA1-4513-BC06-5936F2115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13758836" y="4832655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eletubbies (@TeletubbiesHQ) | Twitter">
            <a:extLst>
              <a:ext uri="{FF2B5EF4-FFF2-40B4-BE49-F238E27FC236}">
                <a16:creationId xmlns:a16="http://schemas.microsoft.com/office/drawing/2014/main" id="{A34F8BD8-E37F-41B0-8748-259A8B788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5822239" y="4858258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eletubbies (@TeletubbiesHQ) | Twitter">
            <a:extLst>
              <a:ext uri="{FF2B5EF4-FFF2-40B4-BE49-F238E27FC236}">
                <a16:creationId xmlns:a16="http://schemas.microsoft.com/office/drawing/2014/main" id="{B7F765BC-1ED2-49BE-93E0-CFDA0047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984407" y="4835848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Teletubbies (@TeletubbiesHQ) | Twitter">
            <a:extLst>
              <a:ext uri="{FF2B5EF4-FFF2-40B4-BE49-F238E27FC236}">
                <a16:creationId xmlns:a16="http://schemas.microsoft.com/office/drawing/2014/main" id="{B292EE3F-B3F1-4855-A459-572AB4760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9792128" y="4846198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05FBE38-6684-48A4-B662-95D92A4BA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21" y="432428"/>
            <a:ext cx="6743700" cy="3965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AEF18FDF-CDEE-45D6-A16C-3A614381423C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0B5C7AF-2A33-429F-9B71-D49CAE12E42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91BC71E-8FB3-464E-8F02-0E88F65E5A9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07BFA14E-90D3-46A6-B169-859F0E2EBE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8447A3E-968D-4666-9070-2F9AF469FE07}"/>
              </a:ext>
            </a:extLst>
          </p:cNvPr>
          <p:cNvSpPr txBox="1"/>
          <p:nvPr/>
        </p:nvSpPr>
        <p:spPr>
          <a:xfrm>
            <a:off x="9144000" y="3312901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4BDBD8D-86A9-4E8A-8DDC-9D0E25F2ABFC}"/>
              </a:ext>
            </a:extLst>
          </p:cNvPr>
          <p:cNvSpPr txBox="1"/>
          <p:nvPr/>
        </p:nvSpPr>
        <p:spPr>
          <a:xfrm>
            <a:off x="9142617" y="4760275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15FA66A-8444-4F10-89C7-FC9BFD3C95F9}"/>
              </a:ext>
            </a:extLst>
          </p:cNvPr>
          <p:cNvSpPr txBox="1"/>
          <p:nvPr/>
        </p:nvSpPr>
        <p:spPr>
          <a:xfrm>
            <a:off x="3711507" y="4806904"/>
            <a:ext cx="2590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회귀 모델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2D99454E-0550-4B8B-9B37-00AE10C68ED5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EFCBC0C-A5B6-49FF-8712-864B49FF19A0}"/>
              </a:ext>
            </a:extLst>
          </p:cNvPr>
          <p:cNvSpPr txBox="1"/>
          <p:nvPr/>
        </p:nvSpPr>
        <p:spPr>
          <a:xfrm>
            <a:off x="9142616" y="618841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KNN_r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E4B2D91E-E263-48FF-93AE-0A51F3C0D777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720E0FD5-380F-4C35-82FB-5CA49AFC79A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E2EDE32-3E36-4137-B0D3-6AC5B6555A7B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199B337D-7902-435A-B94B-188B6B0DFDDD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2187AD53-01BB-4066-9D60-F725DE869364}"/>
              </a:ext>
            </a:extLst>
          </p:cNvPr>
          <p:cNvSpPr txBox="1"/>
          <p:nvPr/>
        </p:nvSpPr>
        <p:spPr>
          <a:xfrm>
            <a:off x="970167" y="2095500"/>
            <a:ext cx="10497168" cy="5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altLang="ko-KR" sz="40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altLang="ko-KR" sz="40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C7FA5856-A6B7-43CB-955C-89681102D4C7}"/>
              </a:ext>
            </a:extLst>
          </p:cNvPr>
          <p:cNvSpPr txBox="1"/>
          <p:nvPr/>
        </p:nvSpPr>
        <p:spPr>
          <a:xfrm>
            <a:off x="990600" y="2755448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SVM(Support vector machin)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사용하여 회귀모델을 구성하는 것으로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마진 오류 안에서 가능한 많은 샘플이 구간 안에 존재하게 만드는 것을 목표로 학습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F857A26-84E0-4830-BFF6-1932399381B3}"/>
              </a:ext>
            </a:extLst>
          </p:cNvPr>
          <p:cNvSpPr txBox="1"/>
          <p:nvPr/>
        </p:nvSpPr>
        <p:spPr>
          <a:xfrm>
            <a:off x="970167" y="4364192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E35B423-DA7C-40EC-9E6B-898167AFC3A8}"/>
              </a:ext>
            </a:extLst>
          </p:cNvPr>
          <p:cNvSpPr txBox="1"/>
          <p:nvPr/>
        </p:nvSpPr>
        <p:spPr>
          <a:xfrm>
            <a:off x="968276" y="5053357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알고리즘으로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개의 약학 학습기를 순차적으로 학습하여 잘못 예측한 데이터에 가중치를 부여하여 오류는 개선하는 방법으로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통해 가중치를 업데이트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E74ACE-EF1F-4D95-8602-3F7130ECE218}"/>
              </a:ext>
            </a:extLst>
          </p:cNvPr>
          <p:cNvSpPr txBox="1"/>
          <p:nvPr/>
        </p:nvSpPr>
        <p:spPr>
          <a:xfrm>
            <a:off x="970167" y="643267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KNN regressior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C465895A-8899-4F26-9C7B-42D8387CFACE}"/>
              </a:ext>
            </a:extLst>
          </p:cNvPr>
          <p:cNvSpPr txBox="1"/>
          <p:nvPr/>
        </p:nvSpPr>
        <p:spPr>
          <a:xfrm>
            <a:off x="968276" y="7121836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단순한 머신 러닝으로 가장 가까운 이웃을 찾는 것이 모델의 예측 방식이며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회귀의 경우 가장 가까운 이웃 데이터 포인트의 값을 추종하는 식으로 학습을 진행 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7EC527-4582-4B8B-9746-E0C59257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E25FFB-5153-450A-9A1F-643B5CE9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E44867E-7C28-4FCC-9850-9699D23DD6E6}"/>
              </a:ext>
            </a:extLst>
          </p:cNvPr>
          <p:cNvSpPr txBox="1"/>
          <p:nvPr/>
        </p:nvSpPr>
        <p:spPr>
          <a:xfrm>
            <a:off x="8915400" y="1594812"/>
            <a:ext cx="50292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Feature importance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0D451AE7-D01A-4ADE-A7BC-864FADE85E6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86A3C2C-C371-42F3-ABD0-8A302737E3FA}"/>
              </a:ext>
            </a:extLst>
          </p:cNvPr>
          <p:cNvSpPr txBox="1"/>
          <p:nvPr/>
        </p:nvSpPr>
        <p:spPr>
          <a:xfrm>
            <a:off x="914400" y="1594813"/>
            <a:ext cx="28956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Model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5AEF2930-553E-4169-9724-2571E1BDA1B8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A694425B-E430-4F3D-9ADE-95DB7A50342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8DCBE48-5FBE-4084-A4E3-6F0B0BB48578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16F73A1C-A98C-4ABC-96B0-078B7616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00058"/>
              </p:ext>
            </p:extLst>
          </p:nvPr>
        </p:nvGraphicFramePr>
        <p:xfrm>
          <a:off x="889000" y="2188141"/>
          <a:ext cx="6912000" cy="2895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14175909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1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2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3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SVM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Knn_regressor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Epsilon = 0.1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300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10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79%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81%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7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018F2-90CE-4534-A1CC-C1645D75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7" y="2763183"/>
            <a:ext cx="18009446" cy="502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5F4A6-5902-4AD2-B95F-DE4B07FF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713" y="1449926"/>
            <a:ext cx="1657422" cy="12123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C4F89-0E5F-4CDB-8BB2-E5BD64768173}"/>
              </a:ext>
            </a:extLst>
          </p:cNvPr>
          <p:cNvSpPr/>
          <p:nvPr/>
        </p:nvSpPr>
        <p:spPr>
          <a:xfrm>
            <a:off x="11914728" y="2884772"/>
            <a:ext cx="5839872" cy="4773328"/>
          </a:xfrm>
          <a:prstGeom prst="rect">
            <a:avLst/>
          </a:prstGeom>
          <a:noFill/>
          <a:ln w="57150">
            <a:solidFill>
              <a:srgbClr val="FF7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EC6896-6078-4EFB-A466-0C49AE75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" y="2763183"/>
            <a:ext cx="18036146" cy="5089407"/>
          </a:xfrm>
          <a:prstGeom prst="rect">
            <a:avLst/>
          </a:prstGeom>
        </p:spPr>
      </p:pic>
      <p:grpSp>
        <p:nvGrpSpPr>
          <p:cNvPr id="18" name="Group 5">
            <a:extLst>
              <a:ext uri="{FF2B5EF4-FFF2-40B4-BE49-F238E27FC236}">
                <a16:creationId xmlns:a16="http://schemas.microsoft.com/office/drawing/2014/main" id="{4E992156-9B01-4F0A-BF1A-2723050822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B57D26B-6AAE-4897-8C96-D4581EDF3F4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29AED00F-EB54-4D6E-820D-21F4AEE1C92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E0123-D22E-46DE-A4BE-5E38AAFE6C57}"/>
              </a:ext>
            </a:extLst>
          </p:cNvPr>
          <p:cNvSpPr/>
          <p:nvPr/>
        </p:nvSpPr>
        <p:spPr>
          <a:xfrm>
            <a:off x="9576515" y="3026007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DD1313-FC70-427F-B7EA-C12911FAAE22}"/>
              </a:ext>
            </a:extLst>
          </p:cNvPr>
          <p:cNvSpPr/>
          <p:nvPr/>
        </p:nvSpPr>
        <p:spPr>
          <a:xfrm>
            <a:off x="4267200" y="3026005"/>
            <a:ext cx="18288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D57903-85A1-487B-8B99-7249E7383B30}"/>
              </a:ext>
            </a:extLst>
          </p:cNvPr>
          <p:cNvSpPr/>
          <p:nvPr/>
        </p:nvSpPr>
        <p:spPr>
          <a:xfrm>
            <a:off x="14745254" y="3026006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012EF3-081C-4CF8-A94E-61DCB65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CA57B-84BE-43BF-8C16-54E89AE4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565E316-FE5A-4363-9254-B9F88AA6F9D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C03F0CA-8444-45D4-9DBE-C891BE30A3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B1E7CD6A-F2E6-43CD-AE1D-BBB80ABE379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012B2-FE9E-4CB6-A798-C6ACCF1927F8}"/>
              </a:ext>
            </a:extLst>
          </p:cNvPr>
          <p:cNvSpPr/>
          <p:nvPr/>
        </p:nvSpPr>
        <p:spPr>
          <a:xfrm>
            <a:off x="675625" y="2171700"/>
            <a:ext cx="6295313" cy="1426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</a:t>
            </a:r>
          </a:p>
          <a:p>
            <a:pPr>
              <a:lnSpc>
                <a:spcPts val="5227"/>
              </a:lnSpc>
            </a:pPr>
            <a:r>
              <a:rPr lang="en-US" altLang="ko-Kore-KR" sz="3200" b="1">
                <a:solidFill>
                  <a:srgbClr val="FF3A21"/>
                </a:solidFill>
                <a:latin typeface="+mj-ea"/>
                <a:ea typeface="+mj-ea"/>
              </a:rPr>
              <a:t>- </a:t>
            </a:r>
            <a:r>
              <a:rPr lang="ko-KR" altLang="en-US" sz="3200" b="1">
                <a:solidFill>
                  <a:srgbClr val="FF3A21"/>
                </a:solidFill>
                <a:latin typeface="+mj-ea"/>
                <a:ea typeface="+mj-ea"/>
              </a:rPr>
              <a:t>계산식</a:t>
            </a:r>
            <a:endParaRPr lang="en-US" altLang="ko-Kore-KR" sz="32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7A19F847-53EC-4EBC-ACC1-32C7D92D941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51BC-18A5-4B2A-9B42-18840F494940}"/>
              </a:ext>
            </a:extLst>
          </p:cNvPr>
          <p:cNvSpPr txBox="1"/>
          <p:nvPr/>
        </p:nvSpPr>
        <p:spPr>
          <a:xfrm>
            <a:off x="7637782" y="2861581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발전량이 설비용량이 </a:t>
            </a:r>
            <a:r>
              <a:rPr lang="en-US" altLang="ko-KR"/>
              <a:t>10% </a:t>
            </a:r>
            <a:r>
              <a:rPr lang="ko-KR" altLang="en-US"/>
              <a:t>이상일 때만 계산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통과기준 </a:t>
            </a:r>
            <a:r>
              <a:rPr lang="en-US" altLang="ko-KR"/>
              <a:t>: </a:t>
            </a:r>
            <a:r>
              <a:rPr lang="ko-KR" altLang="en-US"/>
              <a:t>한달 평균 예측 오차율 </a:t>
            </a:r>
            <a:r>
              <a:rPr lang="en-US" altLang="ko-KR"/>
              <a:t>10%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하루동안의 평균 예측 오차율</a:t>
            </a: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8% 이하인 경우, </a:t>
            </a:r>
            <a:r>
              <a:rPr lang="en-US" altLang="ko-Kore-KR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 발전량에 3~4원/kWh 정산금 지급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5E572-0BE8-47F7-ABD1-0A90796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69695"/>
            <a:ext cx="16569909" cy="4844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F24D2-FC8A-4320-89C4-8DBEC28E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085" y="4838700"/>
            <a:ext cx="1201290" cy="8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/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예측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오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율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(%)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발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전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예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측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설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비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E59409-BFFD-4780-B237-6BFFC41BB0AD}"/>
              </a:ext>
            </a:extLst>
          </p:cNvPr>
          <p:cNvGrpSpPr/>
          <p:nvPr/>
        </p:nvGrpSpPr>
        <p:grpSpPr>
          <a:xfrm>
            <a:off x="176388" y="5709758"/>
            <a:ext cx="461665" cy="1637127"/>
            <a:chOff x="0" y="5709758"/>
            <a:chExt cx="461665" cy="1637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34488-7F19-42A8-9EEE-5E2621D4DB48}"/>
                </a:ext>
              </a:extLst>
            </p:cNvPr>
            <p:cNvSpPr txBox="1"/>
            <p:nvPr/>
          </p:nvSpPr>
          <p:spPr>
            <a:xfrm>
              <a:off x="0" y="5709758"/>
              <a:ext cx="461665" cy="13667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예측오차율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36E82-3DB8-417A-B7BF-3B34B711089A}"/>
                </a:ext>
              </a:extLst>
            </p:cNvPr>
            <p:cNvSpPr txBox="1"/>
            <p:nvPr/>
          </p:nvSpPr>
          <p:spPr>
            <a:xfrm>
              <a:off x="38311" y="6977553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%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7DF74-55FD-42B9-95EE-0AD36B5CB8BE}"/>
              </a:ext>
            </a:extLst>
          </p:cNvPr>
          <p:cNvCxnSpPr/>
          <p:nvPr/>
        </p:nvCxnSpPr>
        <p:spPr>
          <a:xfrm>
            <a:off x="914400" y="8026400"/>
            <a:ext cx="16188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197162"/>
              </p:ext>
            </p:extLst>
          </p:nvPr>
        </p:nvGraphicFramePr>
        <p:xfrm>
          <a:off x="604179" y="1633587"/>
          <a:ext cx="17064001" cy="7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743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70964899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</a:tblGrid>
              <a:tr h="720000"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모델 요약</a:t>
                      </a:r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전반적 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단변량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회귀모델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18686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/ SARIMA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LSTM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CNN-RNN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태양광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발전량의 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계절성이 분명하지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않아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모델의 </a:t>
                      </a:r>
                      <a:r>
                        <a:rPr lang="ko-KR" altLang="en-US" sz="1600" b="0" i="0" kern="1200" spc="-5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예측성이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떨어짐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예측 정확성을 가짐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주기성이 있으나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매우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시계열 모델에 비해 가볍고 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매우 빠르면서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자체가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시간과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외 추가적인 </a:t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외생변수의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영향의 고려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예상치 못한 기상 변수에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떨어짐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시계열의 특성을 고려하지 않은 모델의 예측 정확도가 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정교한 모델을 만들수록 지나치게 모델이 무거워짐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같은 머신러닝 모델과 비교했을 때 연산 시간이 오래 걸림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발전량이 낮은 날의 경우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정확도가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1143000" y="2208534"/>
            <a:ext cx="14401800" cy="408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Prophet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단순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3000" b="1" dirty="0">
              <a:solidFill>
                <a:srgbClr val="FF3A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SVR, GBR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종합적으로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87%,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 = 79%, GBR = 79%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예측 제도 기준 평균 한달 예측오차율은 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13.4%, SVR = 10.7%, GBR = 11.7%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보였다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 시험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 기준인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내에 들지 못했다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914400" y="6743700"/>
            <a:ext cx="15278100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 중개 사업자에게 발전량 예측 제도 기준을 충족하기 위한 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방법으로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SVR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제안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추후 태양광 발전시스템의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온도 계수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NOCT,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 지역 기후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가시거리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산란 상수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지표반사도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인버터 효율 등의 추가적인 변수를 적용한다면 한달 오차율을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이하로 낮출 수 있을 것으로 기대됨</a:t>
            </a:r>
            <a:endParaRPr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8FD85892-E2AB-4912-BD4C-A41DCA54097A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010D0ECB-AF47-458D-BE21-95A50866045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986533FF-1A40-4384-AE42-DCADE13C2A5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분석을 통한 인사이트 도출</a:t>
              </a:r>
            </a:p>
          </p:txBody>
        </p:sp>
      </p:grpSp>
      <p:sp>
        <p:nvSpPr>
          <p:cNvPr id="15" name="AutoShape 8">
            <a:extLst>
              <a:ext uri="{FF2B5EF4-FFF2-40B4-BE49-F238E27FC236}">
                <a16:creationId xmlns:a16="http://schemas.microsoft.com/office/drawing/2014/main" id="{57E8FD60-B8B9-4823-8853-9786D136880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72446" y="4995609"/>
            <a:ext cx="2930491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6948704" y="7795288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0800000">
            <a:off x="3902937" y="5147506"/>
            <a:ext cx="2576248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38923" y="3775284"/>
            <a:ext cx="2753851" cy="275552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926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59751" y="4576852"/>
            <a:ext cx="1054950" cy="105559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45198" y="772722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ESS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향상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05691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1518" y="7881219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55306" y="3684081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73339" y="5726543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AutoShape 4"/>
          <p:cNvSpPr/>
          <p:nvPr/>
        </p:nvSpPr>
        <p:spPr>
          <a:xfrm rot="16200000">
            <a:off x="6904575" y="2447556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015848" y="2306320"/>
            <a:ext cx="2753851" cy="27555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B53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78491" y="3180464"/>
            <a:ext cx="866707" cy="86723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802658" y="2676973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92774" y="3590171"/>
            <a:ext cx="2753851" cy="275552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92630" y="4183912"/>
            <a:ext cx="1119349" cy="1120028"/>
          </a:xfrm>
          <a:prstGeom prst="rect">
            <a:avLst/>
          </a:prstGeom>
        </p:spPr>
      </p:pic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8C327E9-409D-4AEA-95B1-D16835F98B34}"/>
              </a:ext>
            </a:extLst>
          </p:cNvPr>
          <p:cNvSpPr/>
          <p:nvPr/>
        </p:nvSpPr>
        <p:spPr>
          <a:xfrm>
            <a:off x="6997700" y="5059680"/>
            <a:ext cx="2750930" cy="2755524"/>
          </a:xfrm>
          <a:custGeom>
            <a:avLst/>
            <a:gdLst>
              <a:gd name="connsiteX0" fmla="*/ 1373168 w 2750930"/>
              <a:gd name="connsiteY0" fmla="*/ 0 h 2755524"/>
              <a:gd name="connsiteX1" fmla="*/ 2750930 w 2750930"/>
              <a:gd name="connsiteY1" fmla="*/ 1377762 h 2755524"/>
              <a:gd name="connsiteX2" fmla="*/ 1373168 w 2750930"/>
              <a:gd name="connsiteY2" fmla="*/ 2755524 h 2755524"/>
              <a:gd name="connsiteX3" fmla="*/ 2519 w 2750930"/>
              <a:gd name="connsiteY3" fmla="*/ 1518630 h 2755524"/>
              <a:gd name="connsiteX4" fmla="*/ 0 w 2750930"/>
              <a:gd name="connsiteY4" fmla="*/ 1468733 h 2755524"/>
              <a:gd name="connsiteX5" fmla="*/ 136274 w 2750930"/>
              <a:gd name="connsiteY5" fmla="*/ 1461852 h 2755524"/>
              <a:gd name="connsiteX6" fmla="*/ 1373168 w 2750930"/>
              <a:gd name="connsiteY6" fmla="*/ 91203 h 2755524"/>
              <a:gd name="connsiteX7" fmla="*/ 1368575 w 2750930"/>
              <a:gd name="connsiteY7" fmla="*/ 232 h 2755524"/>
              <a:gd name="connsiteX8" fmla="*/ 1373168 w 2750930"/>
              <a:gd name="connsiteY8" fmla="*/ 0 h 27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30" h="2755524">
                <a:moveTo>
                  <a:pt x="1373168" y="0"/>
                </a:moveTo>
                <a:cubicBezTo>
                  <a:pt x="2134085" y="0"/>
                  <a:pt x="2750930" y="616845"/>
                  <a:pt x="2750930" y="1377762"/>
                </a:cubicBezTo>
                <a:cubicBezTo>
                  <a:pt x="2750930" y="2138679"/>
                  <a:pt x="2134085" y="2755524"/>
                  <a:pt x="1373168" y="2755524"/>
                </a:cubicBezTo>
                <a:cubicBezTo>
                  <a:pt x="659808" y="2755524"/>
                  <a:pt x="73074" y="2213375"/>
                  <a:pt x="2519" y="1518630"/>
                </a:cubicBezTo>
                <a:lnTo>
                  <a:pt x="0" y="1468733"/>
                </a:lnTo>
                <a:lnTo>
                  <a:pt x="136274" y="1461852"/>
                </a:lnTo>
                <a:cubicBezTo>
                  <a:pt x="831019" y="1391297"/>
                  <a:pt x="1373168" y="804563"/>
                  <a:pt x="1373168" y="91203"/>
                </a:cubicBezTo>
                <a:lnTo>
                  <a:pt x="1368575" y="232"/>
                </a:lnTo>
                <a:lnTo>
                  <a:pt x="1373168" y="0"/>
                </a:lnTo>
                <a:close/>
              </a:path>
            </a:pathLst>
          </a:custGeom>
          <a:solidFill>
            <a:srgbClr val="FF7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909011" y="5970564"/>
            <a:ext cx="1030243" cy="103086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13186" y="7090037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7115" y="5363411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F0586DCB-96C0-4B38-B34A-F4364A98353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CAD210DF-575A-4599-B742-F61DB5B1CBB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463461C0-A2F5-4605-B4F4-52FA842C609D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id="{33A9F842-DDCE-433B-A780-3EEC0B0D53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628908" y="240030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방안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CB9723F4-2245-4A04-A647-130997950BB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ADAE3B1B-42C4-4C09-836C-9DE69BD8ACF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555E47B0-986B-4A3D-AA4A-86622EAAAC6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38" name="AutoShape 8">
            <a:extLst>
              <a:ext uri="{FF2B5EF4-FFF2-40B4-BE49-F238E27FC236}">
                <a16:creationId xmlns:a16="http://schemas.microsoft.com/office/drawing/2014/main" id="{B0B140F7-6E56-4802-9CFE-9834148FDBF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 rot="17453">
            <a:off x="4082153" y="3006409"/>
            <a:ext cx="4329541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태양광 발전량 예측 프로젝트에 참여하며 다양한 모델에 대해 고민해보고</a:t>
            </a:r>
            <a:r>
              <a:rPr lang="en-US" altLang="ko-KR" sz="1600"/>
              <a:t>,</a:t>
            </a:r>
            <a:r>
              <a:rPr lang="ko-KR" altLang="en-US" sz="1600"/>
              <a:t> 보다 깊게 학습할 수 있었던 것이 큰 소득이었습니다</a:t>
            </a:r>
            <a:r>
              <a:rPr lang="en-US" altLang="ko-KR" sz="1600"/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rot="10800000">
            <a:off x="1871722" y="3986671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71994" y="4131716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rot="10800000">
            <a:off x="9525000" y="4104214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25000" y="424925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 rot="10800000">
            <a:off x="1973104" y="7782789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973104" y="7927834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39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754878"/>
            <a:ext cx="5250323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495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다양한 모델을 사용하여 한가지 문제를 해결하는 과정을 경험해보며 앞으로 프로젝트를 진행할때 모델 학습 방법을 폭넓게 고민해보고 도전해볼 수 있을 것 같습니다</a:t>
            </a:r>
            <a:r>
              <a:rPr lang="en-US" altLang="ko-KR"/>
              <a:t>.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90409290-E91E-4D20-9757-7CE9AF3161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28F28085-9BAF-46A9-B224-8E32DABC3D4A}"/>
              </a:ext>
            </a:extLst>
          </p:cNvPr>
          <p:cNvSpPr txBox="1"/>
          <p:nvPr/>
        </p:nvSpPr>
        <p:spPr>
          <a:xfrm rot="17453">
            <a:off x="4095774" y="6790258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이번 기회를 통해 태양광 발전예측을 심도있게 해 볼 수 있었고</a:t>
            </a:r>
            <a:r>
              <a:rPr lang="en-US" altLang="ko-KR" sz="1600"/>
              <a:t>, </a:t>
            </a:r>
            <a:r>
              <a:rPr lang="ko-KR" altLang="en-US" sz="1600"/>
              <a:t>맡은 </a:t>
            </a:r>
            <a:r>
              <a:rPr lang="en-US" altLang="ko-KR" sz="1600"/>
              <a:t>ARIMA </a:t>
            </a:r>
            <a:r>
              <a:rPr lang="ko-KR" altLang="en-US" sz="1600"/>
              <a:t>모델과 태양광 발전량 예측에 적절한 모델을 이해 할 수 있었습니다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81880CA-BF04-424A-A451-2856136F6B39}"/>
              </a:ext>
            </a:extLst>
          </p:cNvPr>
          <p:cNvSpPr txBox="1"/>
          <p:nvPr/>
        </p:nvSpPr>
        <p:spPr>
          <a:xfrm rot="17453">
            <a:off x="11731879" y="3008924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altLang="ko-KR" sz="1600"/>
              <a:t>Prophet </a:t>
            </a:r>
            <a:r>
              <a:rPr lang="ko-KR" altLang="en-US" sz="1600"/>
              <a:t>분석에 대해 많은 정보가 존재하지 않아 초반에는 어려움을 겪었지만</a:t>
            </a:r>
            <a:r>
              <a:rPr lang="en-US" altLang="ko-KR" sz="1600"/>
              <a:t>, </a:t>
            </a:r>
            <a:r>
              <a:rPr lang="ko-KR" altLang="en-US" sz="1600"/>
              <a:t>여러 시행착오를 통해 시계열 분석에 대해 배워볼 수 있었습니다</a:t>
            </a:r>
            <a:r>
              <a:rPr lang="en-US" altLang="ko-KR" sz="1600"/>
              <a:t>. </a:t>
            </a:r>
          </a:p>
        </p:txBody>
      </p:sp>
      <p:pic>
        <p:nvPicPr>
          <p:cNvPr id="38" name="Picture 4" descr="Teletubbies (@TeletubbiesHQ) | Twitter">
            <a:extLst>
              <a:ext uri="{FF2B5EF4-FFF2-40B4-BE49-F238E27FC236}">
                <a16:creationId xmlns:a16="http://schemas.microsoft.com/office/drawing/2014/main" id="{022B1F4E-73EA-431D-9A8F-6EA7EC1A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9524508" y="5743860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eletubbies (@TeletubbiesHQ) | Twitter">
            <a:extLst>
              <a:ext uri="{FF2B5EF4-FFF2-40B4-BE49-F238E27FC236}">
                <a16:creationId xmlns:a16="http://schemas.microsoft.com/office/drawing/2014/main" id="{9EA6FFA5-F202-4811-9B52-74C49D24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9524508" y="2056909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Teletubbies (@TeletubbiesHQ) | Twitter">
            <a:extLst>
              <a:ext uri="{FF2B5EF4-FFF2-40B4-BE49-F238E27FC236}">
                <a16:creationId xmlns:a16="http://schemas.microsoft.com/office/drawing/2014/main" id="{5BB02C7E-BBCA-4D43-B7C7-3EBA269E1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871721" y="1964400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Teletubbies (@TeletubbiesHQ) | Twitter">
            <a:extLst>
              <a:ext uri="{FF2B5EF4-FFF2-40B4-BE49-F238E27FC236}">
                <a16:creationId xmlns:a16="http://schemas.microsoft.com/office/drawing/2014/main" id="{85360689-2F6A-42FD-BF40-AFA9C3D6D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2010605" y="5739286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3442" y="2262929"/>
            <a:ext cx="3893680" cy="63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예상되는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신재생에너지원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4)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7096" y="7752751"/>
            <a:ext cx="3351461" cy="25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TOE </a:t>
            </a: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(Tons of Equivalent </a:t>
            </a: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): 탄소환산 톤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90166" y="2262929"/>
            <a:ext cx="3227784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재생에너지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3020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55558" y="2262929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변화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1),2)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9856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85567"/>
              </p:ext>
            </p:extLst>
          </p:nvPr>
        </p:nvGraphicFramePr>
        <p:xfrm>
          <a:off x="678180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713842" y="3211369"/>
            <a:ext cx="4206807" cy="4459495"/>
            <a:chOff x="605122" y="123940"/>
            <a:chExt cx="4884962" cy="5276383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122" y="651879"/>
              <a:ext cx="4884962" cy="4748444"/>
              <a:chOff x="-63244" y="-24669"/>
              <a:chExt cx="2809215" cy="2730707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377447" y="-24669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276084" y="2372615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r="-5"/>
          <a:stretch/>
        </p:blipFill>
        <p:spPr>
          <a:xfrm>
            <a:off x="1327096" y="3543300"/>
            <a:ext cx="4643869" cy="4159609"/>
          </a:xfrm>
          <a:prstGeom prst="rect">
            <a:avLst/>
          </a:prstGeom>
        </p:spPr>
      </p:pic>
      <p:sp>
        <p:nvSpPr>
          <p:cNvPr id="50" name="AutoShape 8">
            <a:extLst>
              <a:ext uri="{FF2B5EF4-FFF2-40B4-BE49-F238E27FC236}">
                <a16:creationId xmlns:a16="http://schemas.microsoft.com/office/drawing/2014/main" id="{B6C9B0FD-5421-4FCB-BEBD-12C57BD966D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F05097-2C19-4022-8FB0-4D7CCD4F0ED5}"/>
              </a:ext>
            </a:extLst>
          </p:cNvPr>
          <p:cNvSpPr/>
          <p:nvPr/>
        </p:nvSpPr>
        <p:spPr>
          <a:xfrm>
            <a:off x="9372600" y="4795111"/>
            <a:ext cx="1066800" cy="2634389"/>
          </a:xfrm>
          <a:prstGeom prst="rect">
            <a:avLst/>
          </a:prstGeom>
          <a:noFill/>
          <a:ln>
            <a:solidFill>
              <a:srgbClr val="FE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0B58B-71B4-49B3-A5AC-C4B1C24E13AF}"/>
              </a:ext>
            </a:extLst>
          </p:cNvPr>
          <p:cNvSpPr txBox="1"/>
          <p:nvPr/>
        </p:nvSpPr>
        <p:spPr>
          <a:xfrm>
            <a:off x="9570274" y="4619896"/>
            <a:ext cx="67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42.7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29" grpId="0"/>
      <p:bldP spid="30" grpId="0"/>
      <p:bldGraphic spid="33" grpId="0">
        <p:bldAsOne/>
      </p:bldGraphic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8C2C806-CEDC-489A-839B-DDFC2FB52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00100"/>
            <a:ext cx="12115800" cy="8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6477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084746" y="4183123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6393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35170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8B3DCD08-1723-4963-8D6A-EBD32A36EE0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836A95C1-53E6-4BDD-B308-426E1A66D68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4BB0C151-BFA3-46AA-9130-7CB89A0BC797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83C5BD69-2328-4C44-924F-B28A281F344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손해용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'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어쩌나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지난달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석탄발전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중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가동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중앙일보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https://news.joins.com/article/24123352, 2021.08.08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 사회를 향한 그린뉴딜 첫걸음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http://me.go.kr/home/web/board/read.do?boardMasterId=1&amp;boardId=1385320&amp;menuId=286, 2020-07-16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2050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탄소중립시나리오 위원회 초안 발표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대한민국 정책브리핑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https://www.korea.kr/news/pressReleaseView.do?newsId=156465045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이건오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[2021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시장전망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그린뉴딜 정책이 태양광 살려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 REC,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 등 숙제 남아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솔라투데이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http://m.solartodaymag.com/news/articleView.html?idxno=10494, 2021.01.05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스마트그리드란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?, KEPCO,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https://home.kepco.co.kr/kepco/KO/C/htmlView/KOCDHP00202.do?menuCd=FN05030502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재생에너지 발전량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도입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산업통상자원부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http://www.motie.go.kr/motie/ne/presse/press2/bbs/bbsView.do?bbs_seq_n=163324&amp;bbs_cd_n=81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(2015),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태양광발전에 영향을 미치는 요소 분석을 통한 연간 발전량 예측에 관한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고해상도 기상기후정보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국립기상과학원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http://www.greenmap.go.kr/kr/main.do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알기쉬운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태양광발전 기초지식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 태양전지모듈의 설치 경사각도 및 방향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태양광전문기업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솔라센타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http://www.solarcenter.co.kr/web/community/page01.php?act=view&amp;encData=aWR4PTE3MyZzdGFydD0wJnNrZXk9JnNzdHI9JmNhdGU9&amp;code=1392782574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한국남부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)_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부산복합자재창고 태양광발전실적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https://www.data.go.kr/data/15043385/fileData.do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기상청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단기예보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조회서비스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https://www.data.go.kr/data/15084084/openapi.do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한국천문연구원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태양고도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https://www.data.go.kr/data/15012692/openapi.do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Proceduer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R, Python)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논문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MCMC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기반의 모델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(paper review),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Kaggle&amp;python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https://koreapy.tistory.com/574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Facebook Open Source,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https://facebook.github.io/prophet/docs/quick_start.html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 Prophet Tutorial: How to Use Time Series Forecasting,  Tessellation LLC,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https://tessellationtech.io/facebook-prophet-tutorial-time-series-forecasting/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Prophet for Time Series,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Sailaja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Karra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https://sailajakarra.medium.com/facebook-prophet-for-time-series-cf26be1be274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Time Series forecasting with Prophet,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https://www.kaggle.com/robikscube/time-series-forecasting-with-prophet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활용한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 풀어보기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", Better Than,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https://today-1.tistory.com/41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김성범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ARIMA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개요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https://youtu.be/ma_L2YRWMHI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LSTM, ACODOM, http://www.incodom.kr/LSTM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83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343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Long Short-Term Memory (LSTM)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이해하기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개발새발로그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https://dgkim5360.tistory.com/entry/understanding-long-short-term-memory-lstm-kr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손혜숙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김석연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예보를 활용한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태양광 발전량 예측 모델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정준홍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김동준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심규언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2021,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정보를 이용한 태양광 발전량 예측 서비스 개발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2015,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발전에 영향을 미치는 요소 분석을 통한 연간 발전량 예측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신동하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김창복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2018, RNN-LSTM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이용한 태양광 발전량 단기 예측 모델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이기현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곽경일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외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부하예측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태양광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발전예측을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통한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ESS 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운영방안 연구</a:t>
            </a:r>
            <a:endParaRPr lang="en-US" altLang="ko-KR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케라스 창시자에게 배우는 딥러닝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Hands-On Machine Learning with Scikit-Learn Kears &amp; TensorFlow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Introduction to Machine Learning with Python(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파이썬 라이브러리를 활용한 머신 러닝</a:t>
            </a: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51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5260134" y="2157943"/>
            <a:ext cx="2237886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그리드</a:t>
            </a:r>
            <a:r>
              <a:rPr lang="en-US" altLang="ko-KR" sz="2400" baseline="30000"/>
              <a:t> 5)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3406" y="2161756"/>
            <a:ext cx="1908122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전력망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00006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8980340" y="1679932"/>
            <a:ext cx="7843994" cy="41239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140369" y="5803894"/>
            <a:ext cx="8363011" cy="3365819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9581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7C6851F-C858-4E94-8C3C-494629AC86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11E96F80-FC52-4965-8907-F1D5A883A1A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5FF2547-68F6-46DF-80B0-F73FAC22203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C6C197B-75F3-4386-9815-D65C9239302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757911" y="303632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r">
              <a:lnSpc>
                <a:spcPts val="2106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48428" y="2860551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8756417" y="2390553"/>
            <a:ext cx="4473691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4038600" y="2390553"/>
            <a:ext cx="4564888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7904783" y="2678808"/>
            <a:ext cx="1455674" cy="125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8054101" y="3920504"/>
            <a:ext cx="12939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9573151" y="695522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9491030" y="5576728"/>
            <a:ext cx="1328638" cy="1382786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1" y="2501257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4194266" y="3932452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5676308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5676308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5940268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5940268" y="359412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5606915" y="2145698"/>
            <a:ext cx="1525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60" y="2523971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11679385" y="3920793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9840152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9840152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10104111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10174219" y="359412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9929474" y="2185924"/>
            <a:ext cx="212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7820042" y="584761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7784701" y="656704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11305453" y="6186173"/>
            <a:ext cx="25442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안정적인 전력 </a:t>
            </a:r>
            <a:r>
              <a:rPr lang="ko-KR" altLang="en-US"/>
              <a:t>제공을 위한</a:t>
            </a:r>
            <a:endParaRPr lang="en-US" altLang="ko-KR" dirty="0"/>
          </a:p>
          <a:p>
            <a:r>
              <a:rPr lang="ko-KR" altLang="en-US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5940268" y="5438280"/>
            <a:ext cx="1374491" cy="140848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6023960" y="686486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7409606" y="4454132"/>
            <a:ext cx="741225" cy="10699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7226096" y="4366573"/>
            <a:ext cx="768249" cy="10717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6546255" y="48335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7754895" y="4962250"/>
            <a:ext cx="142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7595889" y="6261855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7595889" y="6513759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5727837" y="3594122"/>
            <a:ext cx="5349965" cy="5031576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10458356" y="4894565"/>
            <a:ext cx="19052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추가 수익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발전량 </a:t>
            </a:r>
            <a:r>
              <a:rPr lang="ko-KR" altLang="en-US"/>
              <a:t>예측 제도</a:t>
            </a:r>
            <a:r>
              <a:rPr lang="en-US" altLang="ko-KR" baseline="30000"/>
              <a:t>6)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05" y="2675230"/>
            <a:ext cx="1374491" cy="1452294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29" grpId="0" animBg="1"/>
      <p:bldP spid="36" grpId="0" animBg="1"/>
      <p:bldP spid="40" grpId="0" animBg="1"/>
      <p:bldP spid="15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94565" y="4707727"/>
            <a:ext cx="8176255" cy="189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이행할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지급하는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제도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821594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358745" y="2368920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참여대상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참여조건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정산기준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675625" y="3924300"/>
            <a:ext cx="709521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예측제도란?</a:t>
            </a:r>
            <a:endParaRPr lang="en-US" altLang="ko-Kore-KR" sz="44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E4BD0E7-19A5-4FF7-B7B3-122B4DAE601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E0BF363-0ECA-48FA-A7A6-9ECECB46DB8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F34F5F7-E642-4A63-BD0D-85CE6F83EA1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E3A19B4-3DDB-4815-A7D8-18EC1C65C69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E87C8E20-D853-4C41-9E9D-F5F83FD074F7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DC2BE97-2327-4492-A5EB-C850172BB3D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0FAEAAC-C130-44AD-B609-FB44DE81DF8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0E8DF79F-6F58-4470-9675-F09AA654B6B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ADBC044-DD6C-4D53-9C21-71EA2C63697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FDC42AB-C1B3-43AB-8B32-682D08A7D96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BA4AE03-9449-4EE4-A3CA-6E4E31C4A1C7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8E7A7F8-BB6B-44D4-BBEE-278DBAB7AF5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WBS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4EA369-2629-41E8-8238-12C125A00C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7606" y="1399118"/>
            <a:ext cx="17092787" cy="8087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3937</Words>
  <Application>Microsoft Office PowerPoint</Application>
  <PresentationFormat>사용자 지정</PresentationFormat>
  <Paragraphs>893</Paragraphs>
  <Slides>43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나눔스퀘어_ac Bold</vt:lpstr>
      <vt:lpstr>맑은 고딕</vt:lpstr>
      <vt:lpstr>Arial</vt:lpstr>
      <vt:lpstr>Wingdings</vt:lpstr>
      <vt:lpstr>나눔스퀘어_ac</vt:lpstr>
      <vt:lpstr>나눔스퀘어_ac ExtraBold</vt:lpstr>
      <vt:lpstr>나눔스퀘어_ac Light</vt:lpstr>
      <vt:lpstr>Cambria Math</vt:lpstr>
      <vt:lpstr>Britannic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dc:creator>User</dc:creator>
  <cp:lastModifiedBy>User</cp:lastModifiedBy>
  <cp:revision>41</cp:revision>
  <dcterms:created xsi:type="dcterms:W3CDTF">2006-08-16T00:00:00Z</dcterms:created>
  <dcterms:modified xsi:type="dcterms:W3CDTF">2021-08-19T23:16:22Z</dcterms:modified>
  <dc:identifier>DAEnQ-0vn80</dc:identifier>
</cp:coreProperties>
</file>